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Light" panose="02000000000000000000" pitchFamily="2" charset="0"/>
      <p:regular r:id="rId16"/>
      <p:italic r:id="rId17"/>
    </p:embeddedFont>
    <p:embeddedFont>
      <p:font typeface="Roboto Medium" panose="02000000000000000000" pitchFamily="2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ABFF5-CE70-4875-9855-66539B4B0697}" v="7" dt="2025-11-03T02:46:09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rra, Beatriz" userId="e6060c3a-9758-4407-b990-c6e1d2c1c13c" providerId="ADAL" clId="{53F81360-969B-4C29-9BF6-253CBE629588}"/>
    <pc:docChg chg="modSld">
      <pc:chgData name="Guerra, Beatriz" userId="e6060c3a-9758-4407-b990-c6e1d2c1c13c" providerId="ADAL" clId="{53F81360-969B-4C29-9BF6-253CBE629588}" dt="2025-11-03T02:46:16.823" v="36" actId="20577"/>
      <pc:docMkLst>
        <pc:docMk/>
      </pc:docMkLst>
      <pc:sldChg chg="modSp mod">
        <pc:chgData name="Guerra, Beatriz" userId="e6060c3a-9758-4407-b990-c6e1d2c1c13c" providerId="ADAL" clId="{53F81360-969B-4C29-9BF6-253CBE629588}" dt="2025-11-03T02:10:19.806" v="33" actId="20577"/>
        <pc:sldMkLst>
          <pc:docMk/>
          <pc:sldMk cId="0" sldId="256"/>
        </pc:sldMkLst>
        <pc:spChg chg="mod">
          <ac:chgData name="Guerra, Beatriz" userId="e6060c3a-9758-4407-b990-c6e1d2c1c13c" providerId="ADAL" clId="{53F81360-969B-4C29-9BF6-253CBE629588}" dt="2025-11-03T02:10:19.806" v="33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Guerra, Beatriz" userId="e6060c3a-9758-4407-b990-c6e1d2c1c13c" providerId="ADAL" clId="{53F81360-969B-4C29-9BF6-253CBE629588}" dt="2025-11-03T02:46:16.823" v="36" actId="20577"/>
        <pc:sldMkLst>
          <pc:docMk/>
          <pc:sldMk cId="0" sldId="259"/>
        </pc:sldMkLst>
        <pc:spChg chg="mod">
          <ac:chgData name="Guerra, Beatriz" userId="e6060c3a-9758-4407-b990-c6e1d2c1c13c" providerId="ADAL" clId="{53F81360-969B-4C29-9BF6-253CBE629588}" dt="2025-11-03T02:46:16.823" v="36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Guerra, Beatriz" userId="e6060c3a-9758-4407-b990-c6e1d2c1c13c" providerId="ADAL" clId="{53F81360-969B-4C29-9BF6-253CBE629588}" dt="2025-11-03T02:46:15.341" v="35" actId="20577"/>
          <ac:spMkLst>
            <pc:docMk/>
            <pc:sldMk cId="0" sldId="259"/>
            <ac:spMk id="10" creationId="{00000000-0000-0000-0000-000000000000}"/>
          </ac:spMkLst>
        </pc:spChg>
      </pc:sldChg>
      <pc:sldChg chg="modSp mod">
        <pc:chgData name="Guerra, Beatriz" userId="e6060c3a-9758-4407-b990-c6e1d2c1c13c" providerId="ADAL" clId="{53F81360-969B-4C29-9BF6-253CBE629588}" dt="2025-11-03T02:46:09.072" v="34"/>
        <pc:sldMkLst>
          <pc:docMk/>
          <pc:sldMk cId="0" sldId="264"/>
        </pc:sldMkLst>
        <pc:spChg chg="mod">
          <ac:chgData name="Guerra, Beatriz" userId="e6060c3a-9758-4407-b990-c6e1d2c1c13c" providerId="ADAL" clId="{53F81360-969B-4C29-9BF6-253CBE629588}" dt="2025-11-03T02:46:09.072" v="34"/>
          <ac:spMkLst>
            <pc:docMk/>
            <pc:sldMk cId="0" sldId="264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58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Agente Autônomo para Automação do Fluxo de Aprovação de Notas Fiscais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856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Projeto Final do Curso I2A2 - Agentes Autônomos com Redes Generativas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036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Grupo: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Agregadores I2A2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2174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Integrantes: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Beatriz Marques Guerra, José Carlos dos Passos, Guilherme Silveira Coelho,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Edvander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Maroto, Leny Reiff, Adriano Valadares, Rafael Castino, Expedito Hebert.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662"/>
            <a:ext cx="867560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 Custo Oculto do Processo Manual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935599"/>
            <a:ext cx="4904542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 Problema Real da Nossa Equipe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554962"/>
            <a:ext cx="693693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 Engenharia da nossa empresa (indústria química), o processo de validação de notas fiscais é 100% manual, consumindo recursos valiosos que deveriam estar focados em atividades estratégicas.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783211"/>
            <a:ext cx="693693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integrante do nosso grupo é a responsável direta por esta tarefa repetitiva, enfrentando diariamente o desafio de processar múltiplas notas fiscais manualmente.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93790" y="5060037"/>
            <a:ext cx="6936938" cy="1605082"/>
          </a:xfrm>
          <a:prstGeom prst="roundRect">
            <a:avLst>
              <a:gd name="adj" fmla="val 5639"/>
            </a:avLst>
          </a:prstGeom>
          <a:solidFill>
            <a:srgbClr val="0F163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5384602"/>
            <a:ext cx="269319" cy="21538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93877" y="5329238"/>
            <a:ext cx="602146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Impacto Medido:</a:t>
            </a: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tarefa consome </a:t>
            </a:r>
            <a:r>
              <a:rPr lang="en-US" sz="165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11% do tempo produtivo</a:t>
            </a: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até 26 horas por mês que poderiam ser dedicadas a projetos de engenharia de maior valor agregado.</a:t>
            </a:r>
            <a:endParaRPr lang="en-US" sz="16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128" y="1962626"/>
            <a:ext cx="5300901" cy="5300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164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Um Sistema Multi-Agente para Automação Ponta-a-Ponta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972032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Desenvolvemos uma solução inovadora baseada em IA Generativa que transforma completamente o fluxo de aprovação de notas fiscais, eliminando o trabalho manual e garantindo precisão e rastreabilidade.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658785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93790" y="2905601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793790" y="303061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Extração Inteligente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3373874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 Generativa (Gemini) lê o PDF e extrai automaticamente o número do pedido com alta precisão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93790" y="3905726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93790" y="4152543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93790" y="4277558"/>
            <a:ext cx="227135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Enriquecimento de Dados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93790" y="4620816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Consulta ao sistema SAP (SQLite) para validar e complementar informações críticas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93790" y="5152668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793790" y="5399484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793790" y="5524500"/>
            <a:ext cx="246268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Orquestração da Aprovação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93790" y="5867757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Streamlit facilita a aprovação humana, atuando como webhook inteligente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93790" y="6399609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793790" y="6646426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793790" y="6771442"/>
            <a:ext cx="24413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Monitoramento Automático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93790" y="7114699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Agente APScheduler garante cumprimento do timeout de 48h para conformidade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6576179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Arquitetura e Demonstração do Fluxo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01" y="1432084"/>
            <a:ext cx="9133880" cy="39452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27823" y="4060384"/>
            <a:ext cx="1356193" cy="494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Processamento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927823" y="4624653"/>
            <a:ext cx="1356193" cy="395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Gemini extrai dados da nota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8410177" y="4109785"/>
            <a:ext cx="1356193" cy="247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Validação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410177" y="4427049"/>
            <a:ext cx="1356193" cy="592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E-mail com webhooks aprovar/rejeitar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190968" y="1788079"/>
            <a:ext cx="1356193" cy="247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Entrada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190968" y="2105342"/>
            <a:ext cx="1356193" cy="395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de PDF via Streamlit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095298" y="1788079"/>
            <a:ext cx="1356193" cy="494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 err="1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Monitoramento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0095298" y="2352347"/>
            <a:ext cx="1356193" cy="592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APScheduler timeout de 48 horas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690613" y="1788079"/>
            <a:ext cx="1356193" cy="247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Consulta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690613" y="2105342"/>
            <a:ext cx="1356193" cy="395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Verificação no DB (simula SAP)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90932" y="5555218"/>
            <a:ext cx="6445210" cy="957143"/>
          </a:xfrm>
          <a:prstGeom prst="roundRect">
            <a:avLst>
              <a:gd name="adj" fmla="val 6942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971907" y="5736193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Entrada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71907" y="6078260"/>
            <a:ext cx="608326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fornece interface intuitiva para upload de notas fiscais em PDF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7394258" y="5555218"/>
            <a:ext cx="6445210" cy="957143"/>
          </a:xfrm>
          <a:prstGeom prst="roundRect">
            <a:avLst>
              <a:gd name="adj" fmla="val 6942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7575233" y="5736193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Inteligência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575233" y="6078260"/>
            <a:ext cx="608326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Gemini processa e extrai dados estruturados automaticamente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790932" y="6670477"/>
            <a:ext cx="6445210" cy="957143"/>
          </a:xfrm>
          <a:prstGeom prst="roundRect">
            <a:avLst>
              <a:gd name="adj" fmla="val 6942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971907" y="6851452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Memória de Estado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971907" y="7193518"/>
            <a:ext cx="608326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SQLite mantém histórico completo e rastreabilidade do processamento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7394258" y="6670477"/>
            <a:ext cx="6445210" cy="957143"/>
          </a:xfrm>
          <a:prstGeom prst="roundRect">
            <a:avLst>
              <a:gd name="adj" fmla="val 6942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4" name="Text 21"/>
          <p:cNvSpPr/>
          <p:nvPr/>
        </p:nvSpPr>
        <p:spPr>
          <a:xfrm>
            <a:off x="7575233" y="6851452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Segurança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7575233" y="7193518"/>
            <a:ext cx="608326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APScheduler monitora prazos e garante conformidade regulatória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211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 Custo Manual para o Valor Estratégico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158246"/>
            <a:ext cx="3687485" cy="3004304"/>
          </a:xfrm>
          <a:prstGeom prst="roundRect">
            <a:avLst>
              <a:gd name="adj" fmla="val 25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469261" y="234731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8923" y="2496979"/>
            <a:ext cx="244912" cy="2449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9261" y="307312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ROI de Tempo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469261" y="3522107"/>
            <a:ext cx="3309342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Libera </a:t>
            </a:r>
            <a:r>
              <a:rPr lang="en-US" sz="140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+11% do tempo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 Engenharia para focar em atividades estratégicas de maior impacto, permitindo que a equipe contribua com projetos de inovação e melhoria contínua.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149126" y="2158246"/>
            <a:ext cx="3687485" cy="3004304"/>
          </a:xfrm>
          <a:prstGeom prst="roundRect">
            <a:avLst>
              <a:gd name="adj" fmla="val 25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10338197" y="234731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7858" y="2496979"/>
            <a:ext cx="244912" cy="2449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38197" y="307312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Precisão Total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338197" y="3522107"/>
            <a:ext cx="330934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Reduz a </a:t>
            </a:r>
            <a:r>
              <a:rPr lang="en-US" sz="140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 os erros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digitação na identificação do Centro de Custo, utilizando o SAP como fonte única da verdade e eliminando retrabalho.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280190" y="5344001"/>
            <a:ext cx="7556421" cy="2133481"/>
          </a:xfrm>
          <a:prstGeom prst="roundRect">
            <a:avLst>
              <a:gd name="adj" fmla="val 357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6469261" y="5533072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8923" y="5682734"/>
            <a:ext cx="244912" cy="2449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69261" y="625887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Compliance Garantido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6469261" y="6707862"/>
            <a:ext cx="71782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Processo </a:t>
            </a:r>
            <a:r>
              <a:rPr lang="en-US" sz="140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100% digital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 auditável com regras de negócio automatizadas: timeout de 48h e proteção contra duplicidade com trava de clique único.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699"/>
            <a:ext cx="544139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Tecnologias Utilizadas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4200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Nossa solução combina as mais modernas tecnologias de IA e automação para criar um sistema robusto, escalável e confiável.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29220"/>
            <a:ext cx="646390" cy="6463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449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Streamlit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3710702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de usuário moderna e intuitiva para upload de documentos e gestão de aprovações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1130" y="2329220"/>
            <a:ext cx="646390" cy="646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1130" y="32449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Google Gemini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31130" y="3710702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Inteligência artificial generativa para extração precisa de dados de documentos PDF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8470" y="2329220"/>
            <a:ext cx="646390" cy="6463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68470" y="32449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PyMuPDF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68470" y="3710702"/>
            <a:ext cx="41681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Biblioteca especializada para processamento eficiente de arquivos PDF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176004"/>
            <a:ext cx="646390" cy="6463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09171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APScheduler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93790" y="6557486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agendamento para monitoramento automático de prazos e timeouts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1130" y="5176004"/>
            <a:ext cx="646390" cy="64639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1130" y="609171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SQLite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5231130" y="6557486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Banco de dados leve e eficiente para gerenciamento de estado e histórico de transações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706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 Futuro do Agente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9097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Nosso roadmap de evolução contempla integrações mais profundas e automação completa do processo de ponta a ponta.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1065967" y="5129927"/>
            <a:ext cx="3954304" cy="181451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793790" y="4948476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5084564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5241" y="5674281"/>
            <a:ext cx="273200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Integração Direta com SAP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75241" y="6066592"/>
            <a:ext cx="3863697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Substituir o SQLite por uma conexão direta via API ao sistema SAP oficial, garantindo dados em tempo real e eliminando necessidade de sincronização manual.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5474018" y="4857750"/>
            <a:ext cx="3954304" cy="181451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5201841" y="4676299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7929" y="4812387"/>
            <a:ext cx="272177" cy="2721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83292" y="5402104"/>
            <a:ext cx="325552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Automação Total do Pagamento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5383292" y="5794415"/>
            <a:ext cx="3863697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 vez de apenas enviar e-mail para o Financeiro, o agente preencherá automaticamente o formulário de pagamento no Smartsheet, a ferramenta oficial da empresa, fechando o ciclo completo.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9882068" y="4585573"/>
            <a:ext cx="3954423" cy="181451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Shape 11"/>
          <p:cNvSpPr/>
          <p:nvPr/>
        </p:nvSpPr>
        <p:spPr>
          <a:xfrm>
            <a:off x="9609892" y="4404122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45980" y="4540210"/>
            <a:ext cx="272177" cy="2721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91343" y="5129927"/>
            <a:ext cx="33516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Expansão para Outros Processos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791343" y="5522238"/>
            <a:ext cx="3863816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a mesma arquitetura multi-agente para automatizar outros fluxos documentais da empresa, multiplicando o impacto positivo da solução.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5061347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Conclusão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1782366"/>
            <a:ext cx="5652849" cy="56528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73365" y="1782366"/>
            <a:ext cx="5977414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Resolvemos um problema real do nosso time. Provamos como um sistema Multi-Agente, usando IA Generativa, pode orquestrar workflows complexos — Extração, Enriquecimento e Validação — com segurança e eficiência.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569756" y="1782366"/>
            <a:ext cx="22860" cy="129540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7569756" y="3305413"/>
            <a:ext cx="6281023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 solução demonstra o poder transformador da inteligência artificial aplicada a processos empresariais reais, gerando valor mensurável e liberando capital humano para atividades estratégicas.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9756" y="4459129"/>
            <a:ext cx="62810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Obrigado pela atenção!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Contato e Repositório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8456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Grupo: Agregadores I2A2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projeto está disponível em nosso repositório público no GitHub, incluindo documentação completa, código-fonte e instruções de instalação.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39828" y="4164330"/>
            <a:ext cx="7604284" cy="1326713"/>
          </a:xfrm>
          <a:prstGeom prst="roundRect">
            <a:avLst>
              <a:gd name="adj" fmla="val 7181"/>
            </a:avLst>
          </a:prstGeom>
          <a:solidFill>
            <a:srgbClr val="0F163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642" y="4508421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76943" y="4447818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 do GitHub: https://github.com/Agregadores-I2A2/ProjetoFinal-Artefatos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39828" y="574619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Agradecemos a oportunidade de apresentar nossa solução e estamos disponíveis para responder perguntas e discutir possíveis colaborações.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759</Words>
  <Application>Microsoft Office PowerPoint</Application>
  <PresentationFormat>Personalizar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Roboto Medium</vt:lpstr>
      <vt:lpstr>Arial</vt:lpstr>
      <vt:lpstr>Roboto Light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Guerra, Beatriz</dc:creator>
  <cp:lastModifiedBy>Guerra, Beatriz</cp:lastModifiedBy>
  <cp:revision>1</cp:revision>
  <dcterms:created xsi:type="dcterms:W3CDTF">2025-11-03T01:42:28Z</dcterms:created>
  <dcterms:modified xsi:type="dcterms:W3CDTF">2025-11-03T02:46:18Z</dcterms:modified>
</cp:coreProperties>
</file>